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22" r:id="rId2"/>
    <p:sldId id="356" r:id="rId3"/>
    <p:sldId id="357" r:id="rId4"/>
    <p:sldId id="349" r:id="rId5"/>
    <p:sldId id="355" r:id="rId6"/>
    <p:sldId id="363" r:id="rId7"/>
    <p:sldId id="346" r:id="rId8"/>
    <p:sldId id="353" r:id="rId9"/>
    <p:sldId id="361" r:id="rId10"/>
    <p:sldId id="359" r:id="rId11"/>
    <p:sldId id="360" r:id="rId12"/>
    <p:sldId id="358" r:id="rId13"/>
    <p:sldId id="362" r:id="rId14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7"/>
  </p:normalViewPr>
  <p:slideViewPr>
    <p:cSldViewPr snapToGrid="0" snapToObjects="1">
      <p:cViewPr varScale="1">
        <p:scale>
          <a:sx n="78" d="100"/>
          <a:sy n="78" d="100"/>
        </p:scale>
        <p:origin x="85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8" cy="513508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548376CF-6D3C-4D29-BF10-84785825AB63}" type="datetimeFigureOut">
              <a:rPr kumimoji="1" lang="ja-JP" altLang="en-US" smtClean="0"/>
              <a:t>2022/3/21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91" tIns="47745" rIns="95491" bIns="4774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8" cy="513507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1" y="9721107"/>
            <a:ext cx="3078428" cy="513507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A384DFD7-7A61-4394-9E18-F21FDEC8A4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064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4DFD7-7A61-4394-9E18-F21FDEC8A46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92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30BD16E-5E28-4364-949F-42CD058B1B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7032"/>
          <a:stretch/>
        </p:blipFill>
        <p:spPr>
          <a:xfrm>
            <a:off x="0" y="5968652"/>
            <a:ext cx="12192000" cy="889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8C459BA-7290-4B09-A18F-74C88AC557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265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A6F711-17AF-4A0A-ABB1-EB8AFE8326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7032"/>
          <a:stretch/>
        </p:blipFill>
        <p:spPr>
          <a:xfrm>
            <a:off x="0" y="5968652"/>
            <a:ext cx="12192000" cy="8893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E0A09F-3402-4C96-BB09-720E276E4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929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8C459BA-7290-4B09-A18F-74C88AC557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265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365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08FB-400F-4716-A4E4-7359DE274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14438"/>
            <a:ext cx="10515600" cy="457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(white)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1"/>
            <a:ext cx="12200467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239351" y="115200"/>
            <a:ext cx="11712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タイトルを入力</a:t>
            </a:r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239350" y="836712"/>
            <a:ext cx="11713301" cy="561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928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31" y="240346"/>
            <a:ext cx="11661637" cy="904795"/>
          </a:xfrm>
          <a:prstGeom prst="rect">
            <a:avLst/>
          </a:prstGeom>
        </p:spPr>
        <p:txBody>
          <a:bodyPr wrap="square" lIns="91521">
            <a:noAutofit/>
          </a:bodyPr>
          <a:lstStyle>
            <a:lvl1pPr>
              <a:defRPr sz="30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63031" y="1368000"/>
            <a:ext cx="11661637" cy="4968000"/>
          </a:xfrm>
          <a:prstGeom prst="rect">
            <a:avLst/>
          </a:prstGeom>
        </p:spPr>
        <p:txBody>
          <a:bodyPr wrap="square" lIns="91521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5716" y="6472750"/>
            <a:ext cx="8055084" cy="24048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800" smtClean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2016 NetApp, Inc. All rights reserved.  --- NETAPP CONFIDENTIAL ---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2" y="6462590"/>
            <a:ext cx="491216" cy="260809"/>
          </a:xfrm>
          <a:prstGeom prst="rect">
            <a:avLst/>
          </a:prstGeom>
        </p:spPr>
        <p:txBody>
          <a:bodyPr vert="horz" wrap="square" lIns="91521" tIns="45761" rIns="91521" bIns="45761" rtlCol="0" anchor="b">
            <a:noAutofit/>
          </a:bodyPr>
          <a:lstStyle>
            <a:lvl1pPr>
              <a:defRPr lang="en-US" sz="105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9919" y="6495179"/>
            <a:ext cx="1285135" cy="1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96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0" y="171451"/>
            <a:ext cx="11322812" cy="3333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 bwMode="white">
          <a:xfrm>
            <a:off x="5572076" y="6434488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marL="0" marR="0" lvl="0" indent="0" algn="ct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 </a:t>
            </a:r>
            <a:fld id="{A0A03F51-2955-4EA9-BE4E-42B6F90C747F}" type="slidenum">
              <a:rPr kumimoji="0" lang="en-US" altLang="ja-JP" sz="10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pPr marL="0" marR="0" lvl="0" indent="0" algn="ctr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0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-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4" name="Picture 2" descr="http://4.bp.blogspot.com/-pvUOzz_8vok/VmhQk8yigKI/AAAAAAAAAfY/08Kd4C_H54w/s1600/user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7" y="105081"/>
            <a:ext cx="2156904" cy="46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6"/>
          <p:cNvSpPr>
            <a:spLocks noChangeShapeType="1"/>
          </p:cNvSpPr>
          <p:nvPr userDrawn="1"/>
        </p:nvSpPr>
        <p:spPr bwMode="auto">
          <a:xfrm>
            <a:off x="214797" y="583773"/>
            <a:ext cx="11760000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dirty="0">
              <a:ea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091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56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6" r:id="rId3"/>
    <p:sldLayoutId id="2147483663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561439" y="1808083"/>
            <a:ext cx="86003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              「はじめての</a:t>
            </a:r>
            <a:r>
              <a:rPr kumimoji="1" lang="en-US" altLang="ja-JP" sz="4400" dirty="0">
                <a:solidFill>
                  <a:schemeClr val="bg1"/>
                </a:solidFill>
              </a:rPr>
              <a:t>Home Lab </a:t>
            </a:r>
            <a:r>
              <a:rPr kumimoji="1" lang="ja-JP" altLang="en-US" sz="4400" dirty="0">
                <a:solidFill>
                  <a:schemeClr val="bg1"/>
                </a:solidFill>
              </a:rPr>
              <a:t>」</a:t>
            </a:r>
            <a:endParaRPr kumimoji="1" lang="en-US" altLang="ja-JP" sz="4400" dirty="0">
              <a:solidFill>
                <a:schemeClr val="bg1"/>
              </a:solidFill>
            </a:endParaRPr>
          </a:p>
          <a:p>
            <a:endParaRPr kumimoji="1" lang="en-US" altLang="ja-JP" sz="4400" dirty="0">
              <a:solidFill>
                <a:schemeClr val="bg1"/>
              </a:solidFill>
            </a:endParaRPr>
          </a:p>
          <a:p>
            <a:r>
              <a:rPr kumimoji="1" lang="en-US" altLang="ja-JP" sz="4400" dirty="0">
                <a:solidFill>
                  <a:schemeClr val="bg1"/>
                </a:solidFill>
              </a:rPr>
              <a:t>NEC Solution Innovators</a:t>
            </a:r>
          </a:p>
          <a:p>
            <a:r>
              <a:rPr kumimoji="1" lang="en-US" altLang="ja-JP" sz="4400" dirty="0">
                <a:solidFill>
                  <a:schemeClr val="bg1"/>
                </a:solidFill>
              </a:rPr>
              <a:t>Akihiro </a:t>
            </a:r>
            <a:r>
              <a:rPr kumimoji="1" lang="en-US" altLang="ja-JP" sz="4400" dirty="0" err="1">
                <a:solidFill>
                  <a:schemeClr val="bg1"/>
                </a:solidFill>
              </a:rPr>
              <a:t>Unemoto</a:t>
            </a:r>
            <a:r>
              <a:rPr kumimoji="1" lang="en-US" altLang="ja-JP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3792672" y="4939192"/>
            <a:ext cx="4461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VIRTUAL INFRASTRUCTURE WORKING GROUP</a:t>
            </a:r>
          </a:p>
        </p:txBody>
      </p:sp>
    </p:spTree>
    <p:extLst>
      <p:ext uri="{BB962C8B-B14F-4D97-AF65-F5344CB8AC3E}">
        <p14:creationId xmlns:p14="http://schemas.microsoft.com/office/powerpoint/2010/main" val="152923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50F9DA-FAFD-446F-9E1E-8D6EC98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現在の取り組み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EC31F7-BD7B-423F-A80E-45D5EC503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ネットワークの自動化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ブログ作成</a:t>
            </a:r>
          </a:p>
        </p:txBody>
      </p:sp>
    </p:spTree>
    <p:extLst>
      <p:ext uri="{BB962C8B-B14F-4D97-AF65-F5344CB8AC3E}">
        <p14:creationId xmlns:p14="http://schemas.microsoft.com/office/powerpoint/2010/main" val="80133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35395E-0BB2-47A4-A5DC-56861ED0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ADD67D5-1001-4C68-B710-D9AC41A402C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26197" cy="67428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BD77C4-A316-425C-A07A-8448969D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6" y="0"/>
            <a:ext cx="11712000" cy="67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781BC-9EFD-43DB-8B8A-3DBDD099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8FEF722-AA90-4B24-B6B6-9EED05CA54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338" y="0"/>
            <a:ext cx="12138662" cy="6858000"/>
          </a:xfrm>
        </p:spPr>
      </p:pic>
    </p:spTree>
    <p:extLst>
      <p:ext uri="{BB962C8B-B14F-4D97-AF65-F5344CB8AC3E}">
        <p14:creationId xmlns:p14="http://schemas.microsoft.com/office/powerpoint/2010/main" val="187196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21B26-8879-49B4-B56D-108BF7AC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さいごに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19CEB8-2312-4A64-991A-6902A5980D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なんでもやってみるということが大切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頭でスキルを覚えるではなく、体で覚える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Vmware</a:t>
            </a:r>
            <a:r>
              <a:rPr kumimoji="1" lang="en-US" altLang="ja-JP" dirty="0"/>
              <a:t> ESX(</a:t>
            </a:r>
            <a:r>
              <a:rPr kumimoji="1" lang="ja-JP" altLang="en-US" dirty="0"/>
              <a:t>無償版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があれば仮想マシンとして</a:t>
            </a:r>
            <a:r>
              <a:rPr kumimoji="1" lang="en-US" altLang="ja-JP" dirty="0"/>
              <a:t>Linux,</a:t>
            </a:r>
            <a:r>
              <a:rPr kumimoji="1" lang="ja-JP" altLang="en-US" dirty="0"/>
              <a:t>ソフトウェアルーターの検証が可能←初学者におススメ！！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以上を念頭に</a:t>
            </a:r>
            <a:r>
              <a:rPr kumimoji="1" lang="en-US" altLang="ja-JP" dirty="0"/>
              <a:t>Home Lab</a:t>
            </a:r>
            <a:r>
              <a:rPr kumimoji="1" lang="ja-JP" altLang="en-US" dirty="0"/>
              <a:t>を楽しむことが大切</a:t>
            </a:r>
          </a:p>
        </p:txBody>
      </p:sp>
    </p:spTree>
    <p:extLst>
      <p:ext uri="{BB962C8B-B14F-4D97-AF65-F5344CB8AC3E}">
        <p14:creationId xmlns:p14="http://schemas.microsoft.com/office/powerpoint/2010/main" val="278421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813250-2D4E-44B5-90C8-A027C94E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登壇者紹介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084335-18E1-430E-B88B-7D0C626FDC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前職は</a:t>
            </a:r>
            <a:r>
              <a:rPr kumimoji="1" lang="en-US" altLang="ja-JP" dirty="0"/>
              <a:t>SES</a:t>
            </a:r>
            <a:r>
              <a:rPr kumimoji="1" lang="ja-JP" altLang="en-US" dirty="0"/>
              <a:t>系企業でストレージ開発のプログラマー</a:t>
            </a:r>
            <a:r>
              <a:rPr kumimoji="1" lang="en-US" altLang="ja-JP" dirty="0"/>
              <a:t>(</a:t>
            </a:r>
            <a:r>
              <a:rPr kumimoji="1" lang="ja-JP" altLang="en-US" dirty="0"/>
              <a:t>客先常駐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現在 </a:t>
            </a:r>
            <a:r>
              <a:rPr kumimoji="1" lang="en-US" altLang="ja-JP" dirty="0"/>
              <a:t>NEC</a:t>
            </a:r>
            <a:r>
              <a:rPr kumimoji="1" lang="ja-JP" altLang="en-US" dirty="0"/>
              <a:t>ソリューションイノベータ　社員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ネットワークとサーバと自動化が好き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参加イベント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Interop </a:t>
            </a:r>
            <a:r>
              <a:rPr kumimoji="1" lang="en-US" altLang="ja-JP" dirty="0" err="1"/>
              <a:t>ShowNet</a:t>
            </a:r>
            <a:r>
              <a:rPr kumimoji="1" lang="en-US" altLang="ja-JP" dirty="0"/>
              <a:t> 2015 STM</a:t>
            </a:r>
          </a:p>
          <a:p>
            <a:pPr lvl="1"/>
            <a:r>
              <a:rPr kumimoji="1" lang="en-US" altLang="ja-JP" dirty="0"/>
              <a:t>ICT</a:t>
            </a:r>
            <a:r>
              <a:rPr kumimoji="1" lang="ja-JP" altLang="en-US" dirty="0"/>
              <a:t>トラブルシューティングコンテスト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552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EB15C7-CE9D-4D95-8140-B1A3EFF4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ホームラボを作るキッカケ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C040DC-AADF-474F-86C9-069AF6E53D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先輩からの「ペーパードライバーのインフラエンジニアになるな」という一言がきっかけ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Interop </a:t>
            </a:r>
            <a:r>
              <a:rPr kumimoji="1" lang="en-US" altLang="ja-JP" dirty="0" err="1"/>
              <a:t>ShowNet</a:t>
            </a:r>
            <a:r>
              <a:rPr kumimoji="1" lang="en-US" altLang="ja-JP" dirty="0"/>
              <a:t> 2015 STM</a:t>
            </a:r>
            <a:r>
              <a:rPr kumimoji="1" lang="ja-JP" altLang="en-US" dirty="0"/>
              <a:t>で実機を触る楽しさを知った</a:t>
            </a:r>
          </a:p>
        </p:txBody>
      </p:sp>
    </p:spTree>
    <p:extLst>
      <p:ext uri="{BB962C8B-B14F-4D97-AF65-F5344CB8AC3E}">
        <p14:creationId xmlns:p14="http://schemas.microsoft.com/office/powerpoint/2010/main" val="116975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ホームラボの目的、コンセプト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896848" y="948639"/>
            <a:ext cx="9694951" cy="2226361"/>
          </a:xfrm>
        </p:spPr>
        <p:txBody>
          <a:bodyPr>
            <a:noAutofit/>
          </a:bodyPr>
          <a:lstStyle/>
          <a:p>
            <a:r>
              <a:rPr kumimoji="1" lang="ja-JP" altLang="en-US" dirty="0"/>
              <a:t>スキルアップと大学時代に憧れた自宅ラック</a:t>
            </a:r>
            <a:endParaRPr kumimoji="1" lang="en-US" altLang="ja-JP" sz="2400" dirty="0"/>
          </a:p>
          <a:p>
            <a:r>
              <a:rPr kumimoji="1" lang="ja-JP" altLang="en-US" sz="2400" dirty="0"/>
              <a:t>ハンズオンで学べる</a:t>
            </a:r>
            <a:endParaRPr kumimoji="1" lang="en-US" altLang="ja-JP" sz="1100" dirty="0"/>
          </a:p>
          <a:p>
            <a:r>
              <a:rPr kumimoji="1" lang="ja-JP" altLang="en-US" dirty="0"/>
              <a:t>楽しい</a:t>
            </a:r>
            <a:endParaRPr lang="en-US" altLang="ja-JP" dirty="0"/>
          </a:p>
        </p:txBody>
      </p:sp>
      <p:sp>
        <p:nvSpPr>
          <p:cNvPr id="4" name="右矢印 3"/>
          <p:cNvSpPr/>
          <p:nvPr/>
        </p:nvSpPr>
        <p:spPr>
          <a:xfrm rot="5400000">
            <a:off x="4655715" y="519614"/>
            <a:ext cx="1591233" cy="6041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 bwMode="gray">
          <a:xfrm>
            <a:off x="1969946" y="4758813"/>
            <a:ext cx="6962772" cy="17531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ja-JP" altLang="en-US" sz="2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2000" dirty="0"/>
              <a:t>コミュニティやエンジニア界隈でのネタにもなる</a:t>
            </a:r>
            <a:endParaRPr kumimoji="1" lang="en-US" altLang="ja-JP" sz="2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2000" dirty="0"/>
              <a:t>資格取得になる</a:t>
            </a:r>
            <a:r>
              <a:rPr kumimoji="1" lang="en-US" altLang="ja-JP" sz="2000" dirty="0"/>
              <a:t>(CCNA,LPIC-level1</a:t>
            </a:r>
            <a:r>
              <a:rPr kumimoji="1" lang="ja-JP" altLang="en-US" sz="2000" dirty="0"/>
              <a:t>取得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en-US" altLang="ja-JP" sz="2000" dirty="0"/>
              <a:t>L1</a:t>
            </a:r>
            <a:r>
              <a:rPr kumimoji="1" lang="ja-JP" altLang="en-US" sz="2000" dirty="0"/>
              <a:t>にも触れられる</a:t>
            </a:r>
            <a:endParaRPr kumimoji="1" lang="en-US" altLang="ja-JP" sz="2000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sz="2000" dirty="0"/>
              <a:t>転職材料にもなる</a:t>
            </a:r>
            <a:r>
              <a:rPr kumimoji="1" lang="en-US" altLang="ja-JP" sz="2000" dirty="0"/>
              <a:t>(※</a:t>
            </a:r>
            <a:r>
              <a:rPr kumimoji="1" lang="ja-JP" altLang="en-US" sz="2000" dirty="0"/>
              <a:t>全ての</a:t>
            </a:r>
            <a:r>
              <a:rPr kumimoji="1" lang="en-US" altLang="ja-JP" sz="2000" dirty="0"/>
              <a:t>IT</a:t>
            </a:r>
            <a:r>
              <a:rPr kumimoji="1" lang="ja-JP" altLang="en-US" sz="2000" dirty="0"/>
              <a:t>企業が触れるとは限らない</a:t>
            </a:r>
            <a:r>
              <a:rPr kumimoji="1"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41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450EDA-5ED4-4E0E-94F1-32A1AB04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Home Lab-</a:t>
            </a:r>
            <a:r>
              <a:rPr kumimoji="1" lang="ja-JP" altLang="en-US" dirty="0"/>
              <a:t>構成品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FC5CF1-DC4F-4B90-B189-728BD306E9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構成品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Yamaha RTX1210</a:t>
            </a:r>
          </a:p>
          <a:p>
            <a:pPr lvl="1"/>
            <a:r>
              <a:rPr kumimoji="1" lang="en-US" altLang="ja-JP" dirty="0"/>
              <a:t>Dell </a:t>
            </a:r>
            <a:r>
              <a:rPr kumimoji="1" lang="en-US" altLang="ja-JP" dirty="0" err="1"/>
              <a:t>Poweredge</a:t>
            </a:r>
            <a:r>
              <a:rPr kumimoji="1" lang="en-US" altLang="ja-JP" dirty="0"/>
              <a:t> R610(</a:t>
            </a:r>
            <a:r>
              <a:rPr kumimoji="1" lang="en-US" altLang="ja-JP" dirty="0" err="1"/>
              <a:t>ESXi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en-US" altLang="ja-JP" dirty="0"/>
              <a:t>Dell </a:t>
            </a:r>
            <a:r>
              <a:rPr kumimoji="1" lang="en-US" altLang="ja-JP" dirty="0" err="1"/>
              <a:t>Poweredge</a:t>
            </a:r>
            <a:r>
              <a:rPr kumimoji="1" lang="en-US" altLang="ja-JP" dirty="0"/>
              <a:t> R420(</a:t>
            </a:r>
            <a:r>
              <a:rPr kumimoji="1" lang="en-US" altLang="ja-JP" dirty="0" err="1"/>
              <a:t>ESXi</a:t>
            </a:r>
            <a:r>
              <a:rPr kumimoji="1" lang="en-US" altLang="ja-JP" dirty="0"/>
              <a:t>)</a:t>
            </a:r>
          </a:p>
          <a:p>
            <a:pPr lvl="1"/>
            <a:r>
              <a:rPr kumimoji="1" lang="en-US" altLang="ja-JP" dirty="0"/>
              <a:t>Cisco c892j</a:t>
            </a:r>
          </a:p>
          <a:p>
            <a:pPr lvl="1"/>
            <a:r>
              <a:rPr kumimoji="1" lang="en-US" altLang="ja-JP" dirty="0"/>
              <a:t>Cisco Catalyst 3750</a:t>
            </a:r>
          </a:p>
          <a:p>
            <a:pPr lvl="1"/>
            <a:r>
              <a:rPr kumimoji="1" lang="en-US" altLang="ja-JP" dirty="0"/>
              <a:t>Raspberry pi(Zabbix)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pic>
        <p:nvPicPr>
          <p:cNvPr id="7" name="図 6" descr="車のメーター&#10;&#10;低い精度で自動的に生成された説明">
            <a:extLst>
              <a:ext uri="{FF2B5EF4-FFF2-40B4-BE49-F238E27FC236}">
                <a16:creationId xmlns:a16="http://schemas.microsoft.com/office/drawing/2014/main" id="{C183F685-D85C-4DC0-A791-DDB3676B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8" y="1027877"/>
            <a:ext cx="3805733" cy="2310919"/>
          </a:xfrm>
          <a:prstGeom prst="rect">
            <a:avLst/>
          </a:prstGeom>
        </p:spPr>
      </p:pic>
      <p:pic>
        <p:nvPicPr>
          <p:cNvPr id="8" name="図 7" descr="台の上に置かれたネクタイ&#10;&#10;低い精度で自動的に生成された説明">
            <a:extLst>
              <a:ext uri="{FF2B5EF4-FFF2-40B4-BE49-F238E27FC236}">
                <a16:creationId xmlns:a16="http://schemas.microsoft.com/office/drawing/2014/main" id="{EBDB4FFE-B168-431A-89DB-69DE513A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505" y="3073606"/>
            <a:ext cx="3056428" cy="3702737"/>
          </a:xfrm>
          <a:prstGeom prst="rect">
            <a:avLst/>
          </a:prstGeom>
        </p:spPr>
      </p:pic>
      <p:pic>
        <p:nvPicPr>
          <p:cNvPr id="9" name="図 8" descr="屋内, 座る, 車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7564E18F-3753-46FB-9C98-A9840B72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81" y="992647"/>
            <a:ext cx="3702737" cy="238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732829-F061-4BE9-B1F3-68AD8DED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実機の手配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6F4295-4BA3-49B1-912D-DE090867E7BD}"/>
              </a:ext>
            </a:extLst>
          </p:cNvPr>
          <p:cNvSpPr txBox="1"/>
          <p:nvPr/>
        </p:nvSpPr>
        <p:spPr>
          <a:xfrm>
            <a:off x="353961" y="1386348"/>
            <a:ext cx="372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ヤフオクまたは</a:t>
            </a:r>
            <a:r>
              <a:rPr kumimoji="1" lang="en-US" altLang="ja-JP" dirty="0"/>
              <a:t>Amazon</a:t>
            </a:r>
            <a:r>
              <a:rPr kumimoji="1" lang="ja-JP" altLang="en-US" dirty="0"/>
              <a:t>で実機探す</a:t>
            </a: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44C03565-A483-4599-AB53-637265BBD0C9}"/>
              </a:ext>
            </a:extLst>
          </p:cNvPr>
          <p:cNvSpPr/>
          <p:nvPr/>
        </p:nvSpPr>
        <p:spPr>
          <a:xfrm>
            <a:off x="4080387" y="1386348"/>
            <a:ext cx="1248696" cy="271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8425125-397F-4CAA-87FF-9487332E4937}"/>
              </a:ext>
            </a:extLst>
          </p:cNvPr>
          <p:cNvSpPr txBox="1"/>
          <p:nvPr/>
        </p:nvSpPr>
        <p:spPr>
          <a:xfrm>
            <a:off x="5329083" y="1354082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購入</a:t>
            </a: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8795333C-A1EA-4C5D-A874-AAD534B626A3}"/>
              </a:ext>
            </a:extLst>
          </p:cNvPr>
          <p:cNvSpPr/>
          <p:nvPr/>
        </p:nvSpPr>
        <p:spPr>
          <a:xfrm>
            <a:off x="5953431" y="1403243"/>
            <a:ext cx="1248696" cy="271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FA64EC-6B00-4014-9C63-1EAC7E9B483D}"/>
              </a:ext>
            </a:extLst>
          </p:cNvPr>
          <p:cNvSpPr txBox="1"/>
          <p:nvPr/>
        </p:nvSpPr>
        <p:spPr>
          <a:xfrm>
            <a:off x="7202127" y="1354082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搬入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09053CBC-108F-407B-92B1-CEC7E5630CB7}"/>
              </a:ext>
            </a:extLst>
          </p:cNvPr>
          <p:cNvSpPr/>
          <p:nvPr/>
        </p:nvSpPr>
        <p:spPr>
          <a:xfrm>
            <a:off x="7796981" y="1403243"/>
            <a:ext cx="1302771" cy="248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D81A99-EFFE-4B24-ADF2-EA35F300B40F}"/>
              </a:ext>
            </a:extLst>
          </p:cNvPr>
          <p:cNvSpPr txBox="1"/>
          <p:nvPr/>
        </p:nvSpPr>
        <p:spPr>
          <a:xfrm>
            <a:off x="9134164" y="1341480"/>
            <a:ext cx="130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環境構築</a:t>
            </a:r>
          </a:p>
        </p:txBody>
      </p:sp>
      <p:graphicFrame>
        <p:nvGraphicFramePr>
          <p:cNvPr id="15" name="オブジェクト 14">
            <a:extLst>
              <a:ext uri="{FF2B5EF4-FFF2-40B4-BE49-F238E27FC236}">
                <a16:creationId xmlns:a16="http://schemas.microsoft.com/office/drawing/2014/main" id="{3BB87D70-68D7-451D-A24F-EA560C278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3784"/>
              </p:ext>
            </p:extLst>
          </p:nvPr>
        </p:nvGraphicFramePr>
        <p:xfrm>
          <a:off x="3566037" y="2872956"/>
          <a:ext cx="6667354" cy="2797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ビットマップ イメージ" r:id="rId3" imgW="14325480" imgH="5996880" progId="Paint.Picture">
                  <p:embed/>
                </p:oleObj>
              </mc:Choice>
              <mc:Fallback>
                <p:oleObj name="ビットマップ イメージ" r:id="rId3" imgW="14325480" imgH="5996880" progId="Paint.Picture">
                  <p:embed/>
                  <p:pic>
                    <p:nvPicPr>
                      <p:cNvPr id="4" name="オブジェクト 3">
                        <a:extLst>
                          <a:ext uri="{FF2B5EF4-FFF2-40B4-BE49-F238E27FC236}">
                            <a16:creationId xmlns:a16="http://schemas.microsoft.com/office/drawing/2014/main" id="{C47DDE2B-7BFA-4338-874D-A91C85A65E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6037" y="2872956"/>
                        <a:ext cx="6667354" cy="2797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図 1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0422F8A-584F-415F-AB90-0AE4CF2F2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037" y="3777713"/>
            <a:ext cx="1436610" cy="143661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DA0CDC-4BA9-460C-8EB9-BF6389238F7C}"/>
              </a:ext>
            </a:extLst>
          </p:cNvPr>
          <p:cNvSpPr txBox="1"/>
          <p:nvPr/>
        </p:nvSpPr>
        <p:spPr>
          <a:xfrm>
            <a:off x="4080387" y="2428568"/>
            <a:ext cx="397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購入例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Poweredge</a:t>
            </a:r>
            <a:r>
              <a:rPr kumimoji="1" lang="ja-JP" altLang="en-US" dirty="0"/>
              <a:t>用の</a:t>
            </a:r>
            <a:r>
              <a:rPr kumimoji="1" lang="en-US" altLang="ja-JP" dirty="0"/>
              <a:t>HDD</a:t>
            </a:r>
            <a:r>
              <a:rPr kumimoji="1" lang="ja-JP" altLang="en-US" dirty="0"/>
              <a:t>購入</a:t>
            </a:r>
          </a:p>
        </p:txBody>
      </p:sp>
    </p:spTree>
    <p:extLst>
      <p:ext uri="{BB962C8B-B14F-4D97-AF65-F5344CB8AC3E}">
        <p14:creationId xmlns:p14="http://schemas.microsoft.com/office/powerpoint/2010/main" val="291572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 descr="テキスト&#10;&#10;自動的に生成された説明">
            <a:extLst>
              <a:ext uri="{FF2B5EF4-FFF2-40B4-BE49-F238E27FC236}">
                <a16:creationId xmlns:a16="http://schemas.microsoft.com/office/drawing/2014/main" id="{D2AD10D5-6935-4D66-824D-D6EF08C5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09" y="2470016"/>
            <a:ext cx="2586108" cy="1939581"/>
          </a:xfrm>
          <a:prstGeom prst="rect">
            <a:avLst/>
          </a:prstGeom>
        </p:spPr>
      </p:pic>
      <p:pic>
        <p:nvPicPr>
          <p:cNvPr id="18" name="図 17" descr="台の上に置かれたネクタイ&#10;&#10;低い精度で自動的に生成された説明">
            <a:extLst>
              <a:ext uri="{FF2B5EF4-FFF2-40B4-BE49-F238E27FC236}">
                <a16:creationId xmlns:a16="http://schemas.microsoft.com/office/drawing/2014/main" id="{7EC2F7BE-AA19-434F-A01A-99BF327C5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621" y="2673428"/>
            <a:ext cx="2422528" cy="20912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環境構築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加算記号 8"/>
          <p:cNvSpPr/>
          <p:nvPr/>
        </p:nvSpPr>
        <p:spPr bwMode="auto">
          <a:xfrm>
            <a:off x="2788067" y="3334030"/>
            <a:ext cx="960582" cy="923636"/>
          </a:xfrm>
          <a:prstGeom prst="mathPlus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0" name="等号 9"/>
          <p:cNvSpPr/>
          <p:nvPr/>
        </p:nvSpPr>
        <p:spPr bwMode="auto">
          <a:xfrm>
            <a:off x="6677832" y="3372728"/>
            <a:ext cx="1263652" cy="1006764"/>
          </a:xfrm>
          <a:prstGeom prst="mathEqual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>
              <a:latin typeface="+mj-ea"/>
              <a:ea typeface="+mj-ea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596277" y="2729275"/>
            <a:ext cx="1874982" cy="52023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j-ea"/>
                <a:ea typeface="+mj-ea"/>
              </a:rPr>
              <a:t>dell </a:t>
            </a:r>
            <a:r>
              <a:rPr lang="en-US" altLang="ja-JP" sz="1400" b="1" dirty="0" err="1">
                <a:latin typeface="+mj-ea"/>
                <a:ea typeface="+mj-ea"/>
              </a:rPr>
              <a:t>poweredge</a:t>
            </a:r>
            <a:r>
              <a:rPr lang="en-US" altLang="ja-JP" sz="1400" b="1" dirty="0">
                <a:latin typeface="+mj-ea"/>
                <a:ea typeface="+mj-ea"/>
              </a:rPr>
              <a:t> R610</a:t>
            </a:r>
          </a:p>
          <a:p>
            <a:pPr algn="ctr"/>
            <a:r>
              <a:rPr lang="ja-JP" altLang="en-US" sz="1400" b="1" dirty="0">
                <a:latin typeface="+mj-ea"/>
              </a:rPr>
              <a:t>ヤフオク </a:t>
            </a:r>
            <a:r>
              <a:rPr lang="en-US" altLang="ja-JP" sz="1400" b="1" dirty="0">
                <a:latin typeface="+mj-ea"/>
                <a:ea typeface="+mj-ea"/>
              </a:rPr>
              <a:t>12000</a:t>
            </a:r>
            <a:r>
              <a:rPr lang="ja-JP" altLang="en-US" sz="1400" b="1" dirty="0">
                <a:latin typeface="+mj-ea"/>
                <a:ea typeface="+mj-ea"/>
              </a:rPr>
              <a:t>円</a:t>
            </a:r>
            <a:endParaRPr kumimoji="1" lang="ja-JP" altLang="en-US" sz="1400" b="1" dirty="0">
              <a:latin typeface="+mj-ea"/>
              <a:ea typeface="+mj-ea"/>
            </a:endParaRPr>
          </a:p>
        </p:txBody>
      </p:sp>
      <p:sp>
        <p:nvSpPr>
          <p:cNvPr id="16" name="正方形/長方形 15"/>
          <p:cNvSpPr/>
          <p:nvPr/>
        </p:nvSpPr>
        <p:spPr bwMode="auto">
          <a:xfrm>
            <a:off x="8274017" y="3449974"/>
            <a:ext cx="1874982" cy="52023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err="1">
                <a:latin typeface="+mj-ea"/>
                <a:ea typeface="+mj-ea"/>
              </a:rPr>
              <a:t>ESXi</a:t>
            </a:r>
            <a:r>
              <a:rPr kumimoji="1" lang="en-US" altLang="ja-JP" sz="1400" b="1" dirty="0">
                <a:latin typeface="+mj-ea"/>
                <a:ea typeface="+mj-ea"/>
              </a:rPr>
              <a:t> 6.7 </a:t>
            </a:r>
            <a:endParaRPr kumimoji="1" lang="ja-JP" altLang="en-US" sz="1400" b="1" dirty="0">
              <a:latin typeface="+mj-ea"/>
              <a:ea typeface="+mj-ea"/>
            </a:endParaRPr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 bwMode="gray">
          <a:xfrm>
            <a:off x="8641047" y="5323114"/>
            <a:ext cx="1811221" cy="955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ja-JP" altLang="en-US" sz="2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2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20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ja-JP" alt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ja-JP" altLang="en-US" sz="2000" dirty="0"/>
              <a:t>約１万円</a:t>
            </a:r>
            <a:endParaRPr kumimoji="1" lang="en-US" altLang="ja-JP" sz="2000" dirty="0"/>
          </a:p>
          <a:p>
            <a:pPr marL="0" indent="0" algn="ctr">
              <a:buNone/>
            </a:pPr>
            <a:r>
              <a:rPr kumimoji="1" lang="en-US" altLang="ja-JP" sz="2000" dirty="0"/>
              <a:t>Low Cost</a:t>
            </a:r>
          </a:p>
        </p:txBody>
      </p:sp>
      <p:pic>
        <p:nvPicPr>
          <p:cNvPr id="22" name="図 21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BB61312D-22D9-4816-8FF4-8405BBA4F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850" y="2482427"/>
            <a:ext cx="2983883" cy="2020361"/>
          </a:xfrm>
          <a:prstGeom prst="rect">
            <a:avLst/>
          </a:prstGeom>
        </p:spPr>
      </p:pic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9D7F01B-E53D-4A4E-900B-DE5266A01245}"/>
              </a:ext>
            </a:extLst>
          </p:cNvPr>
          <p:cNvSpPr/>
          <p:nvPr/>
        </p:nvSpPr>
        <p:spPr bwMode="auto">
          <a:xfrm>
            <a:off x="4132899" y="2536795"/>
            <a:ext cx="1874982" cy="520234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err="1">
                <a:latin typeface="+mj-ea"/>
                <a:ea typeface="+mj-ea"/>
              </a:rPr>
              <a:t>Vmware</a:t>
            </a:r>
            <a:r>
              <a:rPr lang="en-US" altLang="ja-JP" sz="1400" b="1" dirty="0">
                <a:latin typeface="+mj-ea"/>
                <a:ea typeface="+mj-ea"/>
              </a:rPr>
              <a:t> </a:t>
            </a:r>
            <a:r>
              <a:rPr lang="en-US" altLang="ja-JP" sz="1400" b="1" dirty="0" err="1">
                <a:latin typeface="+mj-ea"/>
                <a:ea typeface="+mj-ea"/>
              </a:rPr>
              <a:t>ESXi</a:t>
            </a:r>
            <a:r>
              <a:rPr lang="en-US" altLang="ja-JP" sz="1400" b="1" dirty="0">
                <a:latin typeface="+mj-ea"/>
                <a:ea typeface="+mj-ea"/>
              </a:rPr>
              <a:t> (</a:t>
            </a:r>
            <a:r>
              <a:rPr lang="ja-JP" altLang="en-US" sz="1400" b="1" dirty="0">
                <a:latin typeface="+mj-ea"/>
                <a:ea typeface="+mj-ea"/>
              </a:rPr>
              <a:t>無料</a:t>
            </a:r>
            <a:r>
              <a:rPr lang="en-US" altLang="ja-JP" sz="1400" b="1" dirty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19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5DCCEA-BBE9-41D8-B28D-D8137ECE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ホームラボの構成図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163464-AC66-4508-8C7D-5ED1E9A91C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L3-cloud.png">
            <a:extLst>
              <a:ext uri="{FF2B5EF4-FFF2-40B4-BE49-F238E27FC236}">
                <a16:creationId xmlns:a16="http://schemas.microsoft.com/office/drawing/2014/main" id="{FD70F5C9-EECA-4749-AC24-4BA8F938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48" y="1440210"/>
            <a:ext cx="1018228" cy="6034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6B48E96-FB7B-4077-B4DD-5666D3B43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95" y="2704686"/>
            <a:ext cx="568733" cy="49789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6" name="図 5" descr="L2-sw.png">
            <a:extLst>
              <a:ext uri="{FF2B5EF4-FFF2-40B4-BE49-F238E27FC236}">
                <a16:creationId xmlns:a16="http://schemas.microsoft.com/office/drawing/2014/main" id="{59A76DE7-29FF-4301-BAD7-46CB74C12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2" y="3929214"/>
            <a:ext cx="660400" cy="563599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7" name="図 6" descr="L7-server.png">
            <a:extLst>
              <a:ext uri="{FF2B5EF4-FFF2-40B4-BE49-F238E27FC236}">
                <a16:creationId xmlns:a16="http://schemas.microsoft.com/office/drawing/2014/main" id="{465DB2BF-AA12-4923-B7D6-3FE6160DD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4" y="5617079"/>
            <a:ext cx="546147" cy="40460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74C4ADE-C3BE-444C-B222-1127CD76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32" y="5516408"/>
            <a:ext cx="568733" cy="497896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9" name="図 8" descr="L7-server.png">
            <a:extLst>
              <a:ext uri="{FF2B5EF4-FFF2-40B4-BE49-F238E27FC236}">
                <a16:creationId xmlns:a16="http://schemas.microsoft.com/office/drawing/2014/main" id="{9DD32D5D-4C1E-43FC-B806-B2BA125A0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68" y="5613685"/>
            <a:ext cx="546147" cy="404607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77FEF29-E539-4917-9867-FB7A9022FCE2}"/>
              </a:ext>
            </a:extLst>
          </p:cNvPr>
          <p:cNvCxnSpPr>
            <a:cxnSpLocks/>
          </p:cNvCxnSpPr>
          <p:nvPr/>
        </p:nvCxnSpPr>
        <p:spPr>
          <a:xfrm flipV="1">
            <a:off x="5262754" y="1999264"/>
            <a:ext cx="0" cy="698607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C283AF1-6198-4FB2-AB3E-95DD72929341}"/>
              </a:ext>
            </a:extLst>
          </p:cNvPr>
          <p:cNvCxnSpPr>
            <a:cxnSpLocks/>
          </p:cNvCxnSpPr>
          <p:nvPr/>
        </p:nvCxnSpPr>
        <p:spPr>
          <a:xfrm flipH="1" flipV="1">
            <a:off x="5287369" y="3185941"/>
            <a:ext cx="7992" cy="767920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0CF0857-C29C-446C-8464-78C6DDD611D1}"/>
              </a:ext>
            </a:extLst>
          </p:cNvPr>
          <p:cNvCxnSpPr>
            <a:cxnSpLocks/>
          </p:cNvCxnSpPr>
          <p:nvPr/>
        </p:nvCxnSpPr>
        <p:spPr>
          <a:xfrm flipV="1">
            <a:off x="5318832" y="4435877"/>
            <a:ext cx="3139" cy="633623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図形グループ 618">
            <a:extLst>
              <a:ext uri="{FF2B5EF4-FFF2-40B4-BE49-F238E27FC236}">
                <a16:creationId xmlns:a16="http://schemas.microsoft.com/office/drawing/2014/main" id="{274CDDC3-CBD3-4960-864A-97258DFE4172}"/>
              </a:ext>
            </a:extLst>
          </p:cNvPr>
          <p:cNvGrpSpPr/>
          <p:nvPr/>
        </p:nvGrpSpPr>
        <p:grpSpPr>
          <a:xfrm>
            <a:off x="4340607" y="3913976"/>
            <a:ext cx="891281" cy="386388"/>
            <a:chOff x="1053447" y="3792965"/>
            <a:chExt cx="891281" cy="386388"/>
          </a:xfrm>
        </p:grpSpPr>
        <p:pic>
          <p:nvPicPr>
            <p:cNvPr id="14" name="図 13" descr="L2-icon.png">
              <a:extLst>
                <a:ext uri="{FF2B5EF4-FFF2-40B4-BE49-F238E27FC236}">
                  <a16:creationId xmlns:a16="http://schemas.microsoft.com/office/drawing/2014/main" id="{898EE36D-B7BB-43E4-8381-9ED82B8F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47" y="3815919"/>
              <a:ext cx="240243" cy="187537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DFAE6A7F-CEFC-4ADE-80DA-F9AC94972FD0}"/>
                </a:ext>
              </a:extLst>
            </p:cNvPr>
            <p:cNvSpPr txBox="1"/>
            <p:nvPr/>
          </p:nvSpPr>
          <p:spPr>
            <a:xfrm>
              <a:off x="1324376" y="3792965"/>
              <a:ext cx="620352" cy="386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50" dirty="0">
                  <a:solidFill>
                    <a:prstClr val="black"/>
                  </a:solidFill>
                  <a:effectLst>
                    <a:glow rad="76200">
                      <a:prstClr val="white"/>
                    </a:glow>
                  </a:effectLst>
                  <a:latin typeface="cmtt10"/>
                  <a:ea typeface="游ゴシック" panose="020B0400000000000000" pitchFamily="50" charset="-128"/>
                  <a:cs typeface="cmtt10"/>
                </a:rPr>
                <a:t>catalyst 3750</a:t>
              </a:r>
              <a:endParaRPr kumimoji="1" lang="en-US" altLang="ja-JP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cmtt10"/>
                <a:ea typeface="游ゴシック" panose="020B0400000000000000" pitchFamily="50" charset="-128"/>
                <a:cs typeface="cmtt10"/>
              </a:endParaRPr>
            </a:p>
          </p:txBody>
        </p:sp>
      </p:grpSp>
      <p:grpSp>
        <p:nvGrpSpPr>
          <p:cNvPr id="16" name="図形グループ 654">
            <a:extLst>
              <a:ext uri="{FF2B5EF4-FFF2-40B4-BE49-F238E27FC236}">
                <a16:creationId xmlns:a16="http://schemas.microsoft.com/office/drawing/2014/main" id="{E3F3B019-61CB-459B-8747-A1788C309A95}"/>
              </a:ext>
            </a:extLst>
          </p:cNvPr>
          <p:cNvGrpSpPr/>
          <p:nvPr/>
        </p:nvGrpSpPr>
        <p:grpSpPr>
          <a:xfrm>
            <a:off x="4276858" y="2551721"/>
            <a:ext cx="928190" cy="386388"/>
            <a:chOff x="2662085" y="2598455"/>
            <a:chExt cx="928190" cy="386388"/>
          </a:xfrm>
        </p:grpSpPr>
        <p:pic>
          <p:nvPicPr>
            <p:cNvPr id="17" name="図 16" descr="L3-icon.png">
              <a:extLst>
                <a:ext uri="{FF2B5EF4-FFF2-40B4-BE49-F238E27FC236}">
                  <a16:creationId xmlns:a16="http://schemas.microsoft.com/office/drawing/2014/main" id="{111913D7-7A36-481E-A1F2-B2CD0F7E1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000DCEF-4802-44FE-A5CB-6CF23B0EE894}"/>
                </a:ext>
              </a:extLst>
            </p:cNvPr>
            <p:cNvSpPr txBox="1"/>
            <p:nvPr/>
          </p:nvSpPr>
          <p:spPr>
            <a:xfrm>
              <a:off x="2898551" y="2598455"/>
              <a:ext cx="691724" cy="3863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50" dirty="0">
                  <a:solidFill>
                    <a:prstClr val="black"/>
                  </a:solidFill>
                  <a:effectLst>
                    <a:glow rad="76200">
                      <a:prstClr val="white"/>
                    </a:glow>
                  </a:effectLst>
                  <a:latin typeface="cmtt10"/>
                  <a:ea typeface="游ゴシック" panose="020B0400000000000000" pitchFamily="50" charset="-128"/>
                  <a:cs typeface="Helvetica"/>
                </a:rPr>
                <a:t>Yamaha RTX1210</a:t>
              </a:r>
              <a:endParaRPr kumimoji="1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Helvetica"/>
                <a:ea typeface="游ゴシック" panose="020B0400000000000000" pitchFamily="50" charset="-128"/>
                <a:cs typeface="Helvetica"/>
              </a:endParaRPr>
            </a:p>
          </p:txBody>
        </p:sp>
      </p:grpSp>
      <p:pic>
        <p:nvPicPr>
          <p:cNvPr id="19" name="図 18" descr="L47-security.png">
            <a:extLst>
              <a:ext uri="{FF2B5EF4-FFF2-40B4-BE49-F238E27FC236}">
                <a16:creationId xmlns:a16="http://schemas.microsoft.com/office/drawing/2014/main" id="{39DFE324-4F84-4D3C-9A75-7643568EA3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70" y="5473014"/>
            <a:ext cx="571607" cy="448158"/>
          </a:xfrm>
          <a:prstGeom prst="rect">
            <a:avLst/>
          </a:prstGeom>
          <a:effectLst>
            <a:outerShdw blurRad="63500" dist="38100" dir="5400000" algn="tl" rotWithShape="0">
              <a:srgbClr val="000000">
                <a:alpha val="30000"/>
              </a:srgbClr>
            </a:outerShdw>
          </a:effectLst>
        </p:spPr>
      </p:pic>
      <p:grpSp>
        <p:nvGrpSpPr>
          <p:cNvPr id="20" name="図形グループ 175">
            <a:extLst>
              <a:ext uri="{FF2B5EF4-FFF2-40B4-BE49-F238E27FC236}">
                <a16:creationId xmlns:a16="http://schemas.microsoft.com/office/drawing/2014/main" id="{34E6B325-381F-4B5B-92D8-E559D0D9E89B}"/>
              </a:ext>
            </a:extLst>
          </p:cNvPr>
          <p:cNvGrpSpPr/>
          <p:nvPr/>
        </p:nvGrpSpPr>
        <p:grpSpPr>
          <a:xfrm>
            <a:off x="8175677" y="5279820"/>
            <a:ext cx="1063237" cy="386388"/>
            <a:chOff x="1194141" y="2131596"/>
            <a:chExt cx="1514449" cy="370689"/>
          </a:xfrm>
        </p:grpSpPr>
        <p:pic>
          <p:nvPicPr>
            <p:cNvPr id="21" name="図 20" descr="L47-icon-cache.png">
              <a:extLst>
                <a:ext uri="{FF2B5EF4-FFF2-40B4-BE49-F238E27FC236}">
                  <a16:creationId xmlns:a16="http://schemas.microsoft.com/office/drawing/2014/main" id="{9AA47194-1DD0-4FE3-80C1-50D64A0B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141" y="2166017"/>
              <a:ext cx="209640" cy="175230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FC2C275-DB55-4C6B-BFBB-FF334D7095CF}"/>
                </a:ext>
              </a:extLst>
            </p:cNvPr>
            <p:cNvSpPr txBox="1"/>
            <p:nvPr/>
          </p:nvSpPr>
          <p:spPr>
            <a:xfrm>
              <a:off x="1432772" y="2131596"/>
              <a:ext cx="1275818" cy="370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Zabbix on raspberry pi</a:t>
              </a:r>
            </a:p>
          </p:txBody>
        </p:sp>
      </p:grpSp>
      <p:grpSp>
        <p:nvGrpSpPr>
          <p:cNvPr id="23" name="図形グループ 117">
            <a:extLst>
              <a:ext uri="{FF2B5EF4-FFF2-40B4-BE49-F238E27FC236}">
                <a16:creationId xmlns:a16="http://schemas.microsoft.com/office/drawing/2014/main" id="{30F7E27D-DA06-4D1E-95F5-0470AE451D44}"/>
              </a:ext>
            </a:extLst>
          </p:cNvPr>
          <p:cNvGrpSpPr/>
          <p:nvPr/>
        </p:nvGrpSpPr>
        <p:grpSpPr>
          <a:xfrm>
            <a:off x="3418964" y="5349121"/>
            <a:ext cx="967355" cy="579582"/>
            <a:chOff x="1253650" y="896706"/>
            <a:chExt cx="967355" cy="579582"/>
          </a:xfrm>
        </p:grpSpPr>
        <p:pic>
          <p:nvPicPr>
            <p:cNvPr id="24" name="図 23" descr="L7-icon-server.png">
              <a:extLst>
                <a:ext uri="{FF2B5EF4-FFF2-40B4-BE49-F238E27FC236}">
                  <a16:creationId xmlns:a16="http://schemas.microsoft.com/office/drawing/2014/main" id="{6852E10B-68E4-42B1-A585-35362AED6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EEDFB44-4DDC-46A5-99D6-CA09A82568B6}"/>
                </a:ext>
              </a:extLst>
            </p:cNvPr>
            <p:cNvSpPr txBox="1"/>
            <p:nvPr/>
          </p:nvSpPr>
          <p:spPr>
            <a:xfrm>
              <a:off x="1490116" y="896706"/>
              <a:ext cx="730889" cy="579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ESX on </a:t>
              </a:r>
              <a:r>
                <a:rPr lang="en-US" altLang="ja-JP" sz="1350" dirty="0" err="1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Poweredge</a:t>
              </a: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 R610</a:t>
              </a:r>
            </a:p>
          </p:txBody>
        </p:sp>
      </p:grp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1F1C79F-6D4A-4CF0-8AF2-85941903B347}"/>
              </a:ext>
            </a:extLst>
          </p:cNvPr>
          <p:cNvCxnSpPr>
            <a:cxnSpLocks/>
          </p:cNvCxnSpPr>
          <p:nvPr/>
        </p:nvCxnSpPr>
        <p:spPr>
          <a:xfrm flipH="1">
            <a:off x="4054764" y="5039709"/>
            <a:ext cx="4120913" cy="36935"/>
          </a:xfrm>
          <a:prstGeom prst="line">
            <a:avLst/>
          </a:prstGeom>
          <a:ln w="102870" cap="rnd" cmpd="sng">
            <a:solidFill>
              <a:srgbClr val="8EC3AA"/>
            </a:solidFill>
            <a:prstDash val="sysDot"/>
          </a:ln>
          <a:effectLst>
            <a:glow rad="38100">
              <a:srgbClr val="D4ECE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図形グループ 117">
            <a:extLst>
              <a:ext uri="{FF2B5EF4-FFF2-40B4-BE49-F238E27FC236}">
                <a16:creationId xmlns:a16="http://schemas.microsoft.com/office/drawing/2014/main" id="{6E879DCF-877A-4A41-B702-5A61C1CD827D}"/>
              </a:ext>
            </a:extLst>
          </p:cNvPr>
          <p:cNvGrpSpPr/>
          <p:nvPr/>
        </p:nvGrpSpPr>
        <p:grpSpPr>
          <a:xfrm>
            <a:off x="4615996" y="5376417"/>
            <a:ext cx="967355" cy="579582"/>
            <a:chOff x="1253650" y="896706"/>
            <a:chExt cx="967355" cy="579582"/>
          </a:xfrm>
        </p:grpSpPr>
        <p:pic>
          <p:nvPicPr>
            <p:cNvPr id="28" name="図 27" descr="L7-icon-server.png">
              <a:extLst>
                <a:ext uri="{FF2B5EF4-FFF2-40B4-BE49-F238E27FC236}">
                  <a16:creationId xmlns:a16="http://schemas.microsoft.com/office/drawing/2014/main" id="{B968C5D7-9496-47E0-89DB-9196A026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50" y="909154"/>
              <a:ext cx="211775" cy="220762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EB70880-08A0-49C0-AFB8-4A13E872D503}"/>
                </a:ext>
              </a:extLst>
            </p:cNvPr>
            <p:cNvSpPr txBox="1"/>
            <p:nvPr/>
          </p:nvSpPr>
          <p:spPr>
            <a:xfrm>
              <a:off x="1490116" y="896706"/>
              <a:ext cx="730889" cy="5795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3000"/>
                </a:lnSpc>
              </a:pP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ESX on </a:t>
              </a:r>
              <a:r>
                <a:rPr lang="en-US" altLang="ja-JP" sz="1350" dirty="0" err="1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Poweredge</a:t>
              </a:r>
              <a:r>
                <a:rPr lang="en-US" altLang="ja-JP" sz="1350" dirty="0"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 R420</a:t>
              </a:r>
            </a:p>
          </p:txBody>
        </p:sp>
      </p:grp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77E7F23-F676-4B45-A939-20D9E35F7C79}"/>
              </a:ext>
            </a:extLst>
          </p:cNvPr>
          <p:cNvCxnSpPr>
            <a:cxnSpLocks/>
          </p:cNvCxnSpPr>
          <p:nvPr/>
        </p:nvCxnSpPr>
        <p:spPr>
          <a:xfrm flipV="1">
            <a:off x="4452322" y="5108566"/>
            <a:ext cx="0" cy="53034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854317E-B523-424F-8E08-D5B19DEBB816}"/>
              </a:ext>
            </a:extLst>
          </p:cNvPr>
          <p:cNvCxnSpPr>
            <a:cxnSpLocks/>
          </p:cNvCxnSpPr>
          <p:nvPr/>
        </p:nvCxnSpPr>
        <p:spPr>
          <a:xfrm flipV="1">
            <a:off x="5687042" y="5097795"/>
            <a:ext cx="0" cy="530346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F310575E-6FA9-4641-93F4-152DC129ACB1}"/>
              </a:ext>
            </a:extLst>
          </p:cNvPr>
          <p:cNvCxnSpPr>
            <a:cxnSpLocks/>
          </p:cNvCxnSpPr>
          <p:nvPr/>
        </p:nvCxnSpPr>
        <p:spPr>
          <a:xfrm flipV="1">
            <a:off x="6501598" y="5103349"/>
            <a:ext cx="0" cy="413059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図形グループ 654">
            <a:extLst>
              <a:ext uri="{FF2B5EF4-FFF2-40B4-BE49-F238E27FC236}">
                <a16:creationId xmlns:a16="http://schemas.microsoft.com/office/drawing/2014/main" id="{3DB2E5D5-2BB3-48E0-84C0-90562AA09F9D}"/>
              </a:ext>
            </a:extLst>
          </p:cNvPr>
          <p:cNvGrpSpPr/>
          <p:nvPr/>
        </p:nvGrpSpPr>
        <p:grpSpPr>
          <a:xfrm>
            <a:off x="5921994" y="5342812"/>
            <a:ext cx="1273023" cy="196645"/>
            <a:chOff x="2662085" y="2598455"/>
            <a:chExt cx="928190" cy="209639"/>
          </a:xfrm>
        </p:grpSpPr>
        <p:pic>
          <p:nvPicPr>
            <p:cNvPr id="34" name="図 33" descr="L3-icon.png">
              <a:extLst>
                <a:ext uri="{FF2B5EF4-FFF2-40B4-BE49-F238E27FC236}">
                  <a16:creationId xmlns:a16="http://schemas.microsoft.com/office/drawing/2014/main" id="{4BF77625-A002-43C5-949D-503599CE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085" y="2630205"/>
              <a:ext cx="212599" cy="177889"/>
            </a:xfrm>
            <a:prstGeom prst="rect">
              <a:avLst/>
            </a:prstGeom>
          </p:spPr>
        </p:pic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32926EE-7C97-461A-AB7A-78BE69B55614}"/>
                </a:ext>
              </a:extLst>
            </p:cNvPr>
            <p:cNvSpPr txBox="1"/>
            <p:nvPr/>
          </p:nvSpPr>
          <p:spPr>
            <a:xfrm>
              <a:off x="2898551" y="2598455"/>
              <a:ext cx="691724" cy="2059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76200">
                      <a:prstClr val="white"/>
                    </a:glow>
                  </a:effectLst>
                  <a:uLnTx/>
                  <a:uFillTx/>
                  <a:latin typeface="cmtt10"/>
                  <a:ea typeface="游ゴシック" panose="020B0400000000000000" pitchFamily="50" charset="-128"/>
                  <a:cs typeface="Helvetica"/>
                </a:rPr>
                <a:t>Cisco c892j</a:t>
              </a:r>
              <a:endParaRPr kumimoji="1" lang="en-US" altLang="ja-JP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76200">
                    <a:prstClr val="white"/>
                  </a:glow>
                </a:effectLst>
                <a:uLnTx/>
                <a:uFillTx/>
                <a:latin typeface="Helvetica"/>
                <a:ea typeface="游ゴシック" panose="020B0400000000000000" pitchFamily="50" charset="-128"/>
                <a:cs typeface="Helvetica"/>
              </a:endParaRPr>
            </a:p>
          </p:txBody>
        </p:sp>
      </p:grp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A8E5FBB-3202-4DE5-B3C3-09996A3849DF}"/>
              </a:ext>
            </a:extLst>
          </p:cNvPr>
          <p:cNvCxnSpPr>
            <a:cxnSpLocks/>
          </p:cNvCxnSpPr>
          <p:nvPr/>
        </p:nvCxnSpPr>
        <p:spPr>
          <a:xfrm flipV="1">
            <a:off x="7987837" y="5125903"/>
            <a:ext cx="0" cy="354993"/>
          </a:xfrm>
          <a:prstGeom prst="line">
            <a:avLst/>
          </a:prstGeom>
          <a:ln w="76200" cmpd="sng">
            <a:solidFill>
              <a:srgbClr val="B2C8DD"/>
            </a:solidFill>
          </a:ln>
          <a:effectLst>
            <a:glow rad="63500">
              <a:schemeClr val="bg1">
                <a:alpha val="7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図形グループ 215">
            <a:extLst>
              <a:ext uri="{FF2B5EF4-FFF2-40B4-BE49-F238E27FC236}">
                <a16:creationId xmlns:a16="http://schemas.microsoft.com/office/drawing/2014/main" id="{F21BEFEF-3C21-457F-96DC-56B721976D15}"/>
              </a:ext>
            </a:extLst>
          </p:cNvPr>
          <p:cNvGrpSpPr/>
          <p:nvPr/>
        </p:nvGrpSpPr>
        <p:grpSpPr>
          <a:xfrm>
            <a:off x="4372993" y="1570657"/>
            <a:ext cx="1087004" cy="186213"/>
            <a:chOff x="7580824" y="2982932"/>
            <a:chExt cx="1087004" cy="186213"/>
          </a:xfrm>
        </p:grpSpPr>
        <p:pic>
          <p:nvPicPr>
            <p:cNvPr id="38" name="図 37" descr="L3-icon-cloud.png">
              <a:extLst>
                <a:ext uri="{FF2B5EF4-FFF2-40B4-BE49-F238E27FC236}">
                  <a16:creationId xmlns:a16="http://schemas.microsoft.com/office/drawing/2014/main" id="{49744E7A-04D8-4E09-A905-90E0D3AA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24" y="2982932"/>
              <a:ext cx="260187" cy="174346"/>
            </a:xfrm>
            <a:prstGeom prst="rect">
              <a:avLst/>
            </a:prstGeom>
          </p:spPr>
        </p:pic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703C2C86-340E-4CC7-91FC-75B59E62D642}"/>
                </a:ext>
              </a:extLst>
            </p:cNvPr>
            <p:cNvSpPr txBox="1"/>
            <p:nvPr/>
          </p:nvSpPr>
          <p:spPr>
            <a:xfrm>
              <a:off x="7852312" y="2992237"/>
              <a:ext cx="815516" cy="176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ja-JP" sz="1340" dirty="0">
                  <a:solidFill>
                    <a:srgbClr val="FF0000"/>
                  </a:solidFill>
                  <a:effectLst>
                    <a:glow rad="76200">
                      <a:schemeClr val="bg1"/>
                    </a:glow>
                  </a:effectLst>
                  <a:latin typeface="cmtt10"/>
                  <a:cs typeface="cmtt10"/>
                </a:rPr>
                <a:t>IIJ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02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B48142-CF6F-4D4C-B3C3-59395C35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Home Lab</a:t>
            </a:r>
            <a:r>
              <a:rPr kumimoji="1" lang="ja-JP" altLang="en-US" dirty="0"/>
              <a:t>のメリット・デメリット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EA9A0B-A578-4564-99DE-0C5B745A35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メリット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トラブル時に調べる癖がつく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 err="1"/>
              <a:t>ESXi</a:t>
            </a:r>
            <a:r>
              <a:rPr kumimoji="1" lang="ja-JP" altLang="en-US" dirty="0"/>
              <a:t>を入れておけば、サーバからネットワークのインフラの検証が可能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</a:t>
            </a:r>
            <a:r>
              <a:rPr kumimoji="1" lang="ja-JP" altLang="en-US" dirty="0"/>
              <a:t>ソフトウェアルータを使用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デメリット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スペース確保が難しい</a:t>
            </a:r>
            <a:r>
              <a:rPr kumimoji="1" lang="en-US" altLang="ja-JP" dirty="0"/>
              <a:t>(</a:t>
            </a:r>
            <a:r>
              <a:rPr kumimoji="1" lang="ja-JP" altLang="en-US" dirty="0"/>
              <a:t>ラック無し</a:t>
            </a:r>
            <a:r>
              <a:rPr kumimoji="1" lang="en-US" altLang="ja-JP" dirty="0"/>
              <a:t>)</a:t>
            </a:r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 dirty="0"/>
              <a:t>オークション品だと品定めが難しい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 dirty="0"/>
              <a:t>とにかく電気代が高い</a:t>
            </a:r>
          </a:p>
        </p:txBody>
      </p:sp>
      <p:pic>
        <p:nvPicPr>
          <p:cNvPr id="5" name="図 4" descr="自転車, コンピュータ, ノートパソコン, 座る が含まれている画像&#10;&#10;自動的に生成された説明">
            <a:extLst>
              <a:ext uri="{FF2B5EF4-FFF2-40B4-BE49-F238E27FC236}">
                <a16:creationId xmlns:a16="http://schemas.microsoft.com/office/drawing/2014/main" id="{F7B24461-55BE-49BE-9BDA-F18CC0A9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3" y="3326530"/>
            <a:ext cx="4168877" cy="31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serCon 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Con 19" id="{C61F3BE5-D7AA-3647-B16C-5A59769DD36C}" vid="{9823AB42-62F6-F841-9D54-E6C9697D8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UserCon 19</Template>
  <TotalTime>12083</TotalTime>
  <Words>345</Words>
  <Application>Microsoft Office PowerPoint</Application>
  <PresentationFormat>ワイド画面</PresentationFormat>
  <Paragraphs>86</Paragraphs>
  <Slides>13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4" baseType="lpstr">
      <vt:lpstr>cmtt10</vt:lpstr>
      <vt:lpstr>メイリオ</vt:lpstr>
      <vt:lpstr>游ゴシック</vt:lpstr>
      <vt:lpstr>Yu Gothic Light</vt:lpstr>
      <vt:lpstr>Arial</vt:lpstr>
      <vt:lpstr>Calibri</vt:lpstr>
      <vt:lpstr>Calibri Light</vt:lpstr>
      <vt:lpstr>Helvetica</vt:lpstr>
      <vt:lpstr>Wingdings</vt:lpstr>
      <vt:lpstr>UserCon 19</vt:lpstr>
      <vt:lpstr>ビットマップ イメージ</vt:lpstr>
      <vt:lpstr>PowerPoint プレゼンテーション</vt:lpstr>
      <vt:lpstr>登壇者紹介</vt:lpstr>
      <vt:lpstr>ホームラボを作るキッカケ</vt:lpstr>
      <vt:lpstr>ホームラボの目的、コンセプト</vt:lpstr>
      <vt:lpstr>Home Lab-構成品</vt:lpstr>
      <vt:lpstr>実機の手配</vt:lpstr>
      <vt:lpstr>環境構築 </vt:lpstr>
      <vt:lpstr>ホームラボの構成図</vt:lpstr>
      <vt:lpstr>Home Labのメリット・デメリット</vt:lpstr>
      <vt:lpstr>現在の取り組み</vt:lpstr>
      <vt:lpstr>PowerPoint プレゼンテーション</vt:lpstr>
      <vt:lpstr>PowerPoint プレゼンテーション</vt:lpstr>
      <vt:lpstr>さいごに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Lyons</dc:creator>
  <cp:lastModifiedBy>畝本 章弘</cp:lastModifiedBy>
  <cp:revision>224</cp:revision>
  <cp:lastPrinted>2019-02-11T02:29:11Z</cp:lastPrinted>
  <dcterms:created xsi:type="dcterms:W3CDTF">2019-02-04T20:32:17Z</dcterms:created>
  <dcterms:modified xsi:type="dcterms:W3CDTF">2022-03-22T07:26:58Z</dcterms:modified>
</cp:coreProperties>
</file>